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096C66F-2154-4A6E-9DC2-2972F0697AA9}" type="datetimeFigureOut">
              <a:rPr lang="hu-HU" smtClean="0"/>
              <a:t>2013.04.03.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886F1F2-B933-4891-92B4-BE7EB41A4298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Optimalizálás nemklasszikus architektúrákon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Major Sándor Roland</a:t>
            </a:r>
            <a:br>
              <a:rPr lang="hu-HU" dirty="0" smtClean="0"/>
            </a:br>
            <a:r>
              <a:rPr lang="hu-HU" dirty="0" smtClean="0"/>
              <a:t>Herendi Tamás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1733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Mátrixhatványozás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Virtex-5 LX110T-n létrehozott implementáció</a:t>
            </a:r>
          </a:p>
          <a:p>
            <a:r>
              <a:rPr lang="hu-HU" dirty="0"/>
              <a:t>Sorba kapcsolt LUT-ok száma: 28</a:t>
            </a:r>
          </a:p>
          <a:p>
            <a:r>
              <a:rPr lang="hu-HU" dirty="0"/>
              <a:t>Szorzó órajel frekvenciája: 100MHz</a:t>
            </a:r>
          </a:p>
          <a:p>
            <a:r>
              <a:rPr lang="hu-HU" dirty="0"/>
              <a:t>Mátrixok mérete: 896×896</a:t>
            </a:r>
          </a:p>
          <a:p>
            <a:r>
              <a:rPr lang="hu-HU" dirty="0"/>
              <a:t>Számítás ideje: 64800 </a:t>
            </a:r>
            <a:r>
              <a:rPr lang="hu-HU" dirty="0" smtClean="0"/>
              <a:t>órajel</a:t>
            </a:r>
            <a:br>
              <a:rPr lang="hu-HU" dirty="0" smtClean="0"/>
            </a:br>
            <a:endParaRPr lang="hu-HU" dirty="0" smtClean="0"/>
          </a:p>
          <a:p>
            <a:r>
              <a:rPr lang="hu-HU" dirty="0"/>
              <a:t>Intel E8400 3GHz Dual Core CPU:</a:t>
            </a:r>
          </a:p>
          <a:p>
            <a:r>
              <a:rPr lang="hu-HU" dirty="0"/>
              <a:t>Matlab implementáció: ~6 perc</a:t>
            </a:r>
          </a:p>
          <a:p>
            <a:r>
              <a:rPr lang="hu-HU" dirty="0"/>
              <a:t>Magasan optimalizált C++ program: </a:t>
            </a:r>
            <a:br>
              <a:rPr lang="hu-HU" dirty="0"/>
            </a:br>
            <a:r>
              <a:rPr lang="hu-HU" dirty="0"/>
              <a:t>~105 másodperc</a:t>
            </a:r>
          </a:p>
          <a:p>
            <a:r>
              <a:rPr lang="hu-HU" dirty="0"/>
              <a:t>FPGA implementáció: ~0.6 másodperc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142307"/>
            <a:ext cx="3384376" cy="2724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660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Mátrixhatványozás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Továbbfejlesztés:</a:t>
            </a:r>
          </a:p>
          <a:p>
            <a:r>
              <a:rPr lang="hu-HU" dirty="0" smtClean="0"/>
              <a:t>A sebesség fő korlátja az I/O </a:t>
            </a:r>
          </a:p>
          <a:p>
            <a:r>
              <a:rPr lang="hu-HU" dirty="0" smtClean="0"/>
              <a:t>NI pályázat 2012: A bonyolult adatmozgatás egyszerűsítésére LabView elemek felhasználása (a kritikus szakaszt VHDL-ben implementálva): nagy méretek mellett gyorsítana, de a kapott LX50 FPGA kis teljesítményű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071947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Polinom redukció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adatmozgatás bonyolult, mert a mátrixok nagyok és négyzetesen sok tárhelyet foglalnak!</a:t>
            </a:r>
          </a:p>
          <a:p>
            <a:r>
              <a:rPr lang="hu-HU" dirty="0" smtClean="0"/>
              <a:t>A polinomok tárkihasználása lényegesen jobb (lineáris)</a:t>
            </a:r>
          </a:p>
          <a:p>
            <a:r>
              <a:rPr lang="hu-HU" dirty="0" smtClean="0"/>
              <a:t>A cél itt a megfelelő P(x) irreducibilis polinom megtalálása</a:t>
            </a:r>
          </a:p>
          <a:p>
            <a:r>
              <a:rPr lang="hu-HU" dirty="0" smtClean="0"/>
              <a:t>A sorozatok periódushossza jelentősen növelhető!</a:t>
            </a:r>
          </a:p>
          <a:p>
            <a:r>
              <a:rPr lang="hu-HU" dirty="0" smtClean="0"/>
              <a:t>A futási idő összemérhető a mátrix-implementációval </a:t>
            </a:r>
          </a:p>
          <a:p>
            <a:r>
              <a:rPr lang="hu-HU" dirty="0" smtClean="0"/>
              <a:t>1021-fokú polinom: 0.014 másodperc</a:t>
            </a:r>
          </a:p>
        </p:txBody>
      </p:sp>
    </p:spTree>
    <p:extLst>
      <p:ext uri="{BB962C8B-B14F-4D97-AF65-F5344CB8AC3E}">
        <p14:creationId xmlns:p14="http://schemas.microsoft.com/office/powerpoint/2010/main" val="30611894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Polinom redukció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elérhető maximális periódushossz nagyságrendje:</a:t>
            </a:r>
          </a:p>
          <a:p>
            <a:r>
              <a:rPr lang="hu-HU" dirty="0" smtClean="0"/>
              <a:t>Mátrixokkal: ~2^1000-2^10000</a:t>
            </a:r>
          </a:p>
          <a:p>
            <a:r>
              <a:rPr lang="hu-HU" dirty="0" smtClean="0"/>
              <a:t>Polinomokkal: ~2^2000-2^1000000 </a:t>
            </a:r>
          </a:p>
          <a:p>
            <a:r>
              <a:rPr lang="hu-HU" dirty="0" smtClean="0"/>
              <a:t>Az elérhető méret a felhasznált memória-típusokkal rohamosan nő </a:t>
            </a:r>
            <a:br>
              <a:rPr lang="hu-HU" dirty="0" smtClean="0"/>
            </a:br>
            <a:r>
              <a:rPr lang="hu-HU" dirty="0" smtClean="0"/>
              <a:t>(register - distributed memory - block RAM - DDR RAM)</a:t>
            </a:r>
          </a:p>
          <a:p>
            <a:r>
              <a:rPr lang="hu-HU" dirty="0" smtClean="0"/>
              <a:t>Kihasználja a Morpheus kártya által nyújtott jelentős erőforrásokat</a:t>
            </a:r>
          </a:p>
        </p:txBody>
      </p:sp>
    </p:spTree>
    <p:extLst>
      <p:ext uri="{BB962C8B-B14F-4D97-AF65-F5344CB8AC3E}">
        <p14:creationId xmlns:p14="http://schemas.microsoft.com/office/powerpoint/2010/main" val="19111582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Célok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Rövidtávú cél: rekord kísérlet</a:t>
            </a:r>
          </a:p>
          <a:p>
            <a:r>
              <a:rPr lang="hu-HU" dirty="0" smtClean="0"/>
              <a:t>Leghosszabb használt periódushossz pszeudo-véletlen sorozatoknál: 2^2^17 (~2^130000)</a:t>
            </a:r>
          </a:p>
          <a:p>
            <a:r>
              <a:rPr lang="hu-HU" smtClean="0"/>
              <a:t>Eredmények </a:t>
            </a:r>
            <a:r>
              <a:rPr lang="hu-HU"/>
              <a:t>publikálása/előadása </a:t>
            </a:r>
            <a:r>
              <a:rPr lang="hu-HU" smtClean="0"/>
              <a:t>konferencián</a:t>
            </a:r>
            <a:br>
              <a:rPr lang="hu-HU" smtClean="0"/>
            </a:br>
            <a:endParaRPr lang="hu-HU" dirty="0" smtClean="0"/>
          </a:p>
          <a:p>
            <a:r>
              <a:rPr lang="hu-HU" dirty="0" smtClean="0"/>
              <a:t>Hosszútávú cél: az FPGA fejlesztési folyamatának felgyorsítása</a:t>
            </a:r>
          </a:p>
          <a:p>
            <a:r>
              <a:rPr lang="hu-HU" dirty="0" smtClean="0"/>
              <a:t>Alacsony szintű HDL nyelv helyett magasabb szintű nyelv fordítása FPGA-ra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002549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a figyelmet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kérdések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532833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Összefoglalás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Nemklasszikus architektúrák</a:t>
            </a:r>
          </a:p>
          <a:p>
            <a:r>
              <a:rPr lang="hu-HU" dirty="0" smtClean="0"/>
              <a:t>FPGA eszközök</a:t>
            </a:r>
          </a:p>
          <a:p>
            <a:r>
              <a:rPr lang="hu-HU" dirty="0" smtClean="0"/>
              <a:t>Véletlenszám generálás</a:t>
            </a:r>
          </a:p>
          <a:p>
            <a:r>
              <a:rPr lang="hu-HU" dirty="0" smtClean="0"/>
              <a:t>Kutatási eredmények:</a:t>
            </a:r>
          </a:p>
          <a:p>
            <a:r>
              <a:rPr lang="hu-HU" dirty="0" smtClean="0"/>
              <a:t>-Mátrix hatványozás</a:t>
            </a:r>
          </a:p>
          <a:p>
            <a:r>
              <a:rPr lang="hu-HU" dirty="0" smtClean="0"/>
              <a:t>-Polinom redukálás</a:t>
            </a:r>
          </a:p>
          <a:p>
            <a:r>
              <a:rPr lang="hu-HU" dirty="0" smtClean="0"/>
              <a:t>Jövőbeli kutatás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807743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Nemklasszikus architektúrák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Klasszikus architektúra: Neumann-elv</a:t>
            </a:r>
          </a:p>
          <a:p>
            <a:r>
              <a:rPr lang="hu-HU" dirty="0" smtClean="0"/>
              <a:t>Nemklasszikus architektúra: pl. Soros végrehajtás helyett párhuzamos végrehajtás</a:t>
            </a:r>
          </a:p>
          <a:p>
            <a:r>
              <a:rPr lang="hu-HU" dirty="0" smtClean="0"/>
              <a:t>Elméleti modell: </a:t>
            </a:r>
            <a:br>
              <a:rPr lang="hu-HU" dirty="0" smtClean="0"/>
            </a:br>
            <a:r>
              <a:rPr lang="hu-HU" dirty="0" smtClean="0"/>
              <a:t>-Boole-hálózatok </a:t>
            </a:r>
          </a:p>
          <a:p>
            <a:pPr marL="0" indent="0">
              <a:buNone/>
            </a:pPr>
            <a:r>
              <a:rPr lang="hu-HU" dirty="0" smtClean="0"/>
              <a:t>  -Automata hálózatok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813194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FPGA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Field-programmable gate array</a:t>
            </a:r>
          </a:p>
          <a:p>
            <a:r>
              <a:rPr lang="hu-HU" dirty="0"/>
              <a:t>Célhardver hozható létre, számítást végző és segítő elemek összekötésével</a:t>
            </a:r>
          </a:p>
          <a:p>
            <a:r>
              <a:rPr lang="hu-HU" dirty="0"/>
              <a:t>Újraprogramozható!</a:t>
            </a:r>
          </a:p>
          <a:p>
            <a:r>
              <a:rPr lang="hu-HU" dirty="0"/>
              <a:t>Look-up table-ök, regiszterek, Blokk RAM-ok, speciális szorzók</a:t>
            </a:r>
          </a:p>
          <a:p>
            <a:r>
              <a:rPr lang="hu-HU" dirty="0"/>
              <a:t>6-LUT: hat bit menetű look-up table: 64 bit „memória”, bitenként címezve</a:t>
            </a:r>
          </a:p>
          <a:p>
            <a:r>
              <a:rPr lang="hu-HU" dirty="0"/>
              <a:t>Boole-függvények elvégzésére konfigurálható</a:t>
            </a:r>
          </a:p>
          <a:p>
            <a:r>
              <a:rPr lang="hu-HU" dirty="0"/>
              <a:t>Kétdimenziós tömbként találhatók a chip-en</a:t>
            </a:r>
          </a:p>
        </p:txBody>
      </p:sp>
    </p:spTree>
    <p:extLst>
      <p:ext uri="{BB962C8B-B14F-4D97-AF65-F5344CB8AC3E}">
        <p14:creationId xmlns:p14="http://schemas.microsoft.com/office/powerpoint/2010/main" val="2008406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Modulok létrehozása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Xilinx ISE Design Suite</a:t>
            </a:r>
          </a:p>
          <a:p>
            <a:r>
              <a:rPr lang="hu-HU" dirty="0"/>
              <a:t>Valamilyen HDL nyelven írt forrás (Verilog, VHDL)</a:t>
            </a:r>
          </a:p>
          <a:p>
            <a:r>
              <a:rPr lang="hu-HU" dirty="0"/>
              <a:t>A felprogramozható modul több fordulóban jön létre:</a:t>
            </a:r>
          </a:p>
          <a:p>
            <a:r>
              <a:rPr lang="hu-HU" dirty="0"/>
              <a:t>Synthesize, Translate, Map, Place &amp; Route, Generate programming file</a:t>
            </a:r>
            <a:br>
              <a:rPr lang="hu-HU" dirty="0"/>
            </a:br>
            <a:endParaRPr lang="hu-HU" dirty="0"/>
          </a:p>
          <a:p>
            <a:r>
              <a:rPr lang="hu-HU" dirty="0"/>
              <a:t>Időigényes is lehet, hasznos a </a:t>
            </a:r>
            <a:r>
              <a:rPr lang="hu-HU" dirty="0" smtClean="0"/>
              <a:t>szimuláció!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4113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FPGA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Kutatáshoz használt FPGA eszközök:</a:t>
            </a:r>
          </a:p>
          <a:p>
            <a:r>
              <a:rPr lang="hu-HU" dirty="0" smtClean="0"/>
              <a:t>Virtex-5 LX110T</a:t>
            </a:r>
          </a:p>
          <a:p>
            <a:r>
              <a:rPr lang="hu-HU" dirty="0" smtClean="0"/>
              <a:t>Virtex-5 LX50: NI pályázat 2012</a:t>
            </a:r>
          </a:p>
          <a:p>
            <a:r>
              <a:rPr lang="hu-HU" dirty="0" smtClean="0"/>
              <a:t>Morpheus: 5 db. Spartan-6 (LX45T és </a:t>
            </a:r>
            <a:r>
              <a:rPr lang="hu-HU" dirty="0"/>
              <a:t>LX150T)</a:t>
            </a:r>
            <a:br>
              <a:rPr lang="hu-HU" dirty="0"/>
            </a:br>
            <a:r>
              <a:rPr lang="hu-HU" dirty="0" smtClean="0"/>
              <a:t>-rendelésre </a:t>
            </a:r>
            <a:r>
              <a:rPr lang="hu-HU" dirty="0"/>
              <a:t>készült, </a:t>
            </a:r>
            <a:r>
              <a:rPr lang="hu-HU" dirty="0" smtClean="0"/>
              <a:t>nagy </a:t>
            </a:r>
            <a:r>
              <a:rPr lang="hu-HU" dirty="0"/>
              <a:t>számítási igényű matematikai </a:t>
            </a:r>
            <a:r>
              <a:rPr lang="hu-HU" dirty="0" smtClean="0"/>
              <a:t>algoritmusok </a:t>
            </a:r>
            <a:r>
              <a:rPr lang="hu-HU" dirty="0"/>
              <a:t>párhuzamos futtatására alkalmas </a:t>
            </a:r>
            <a:r>
              <a:rPr lang="hu-HU" dirty="0" smtClean="0"/>
              <a:t>eszköz, jelenleg csak prototípus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32585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Véletlenszám generálás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Herendi Tamás lineárisan rekurzív, egyenletes eloszlású pszeudo-véletlen számsorozat generáló algoritmusa</a:t>
            </a:r>
          </a:p>
          <a:p>
            <a:r>
              <a:rPr lang="hu-HU" dirty="0"/>
              <a:t>A sorozatok periódushossza nagyon nagy (tetszőlegesen nagy lehet)</a:t>
            </a:r>
          </a:p>
          <a:p>
            <a:r>
              <a:rPr lang="hu-HU" dirty="0"/>
              <a:t>Új elemek kiszámítása </a:t>
            </a:r>
            <a:r>
              <a:rPr lang="hu-HU" dirty="0" smtClean="0"/>
              <a:t>egyszerű</a:t>
            </a:r>
          </a:p>
          <a:p>
            <a:r>
              <a:rPr lang="hu-HU" dirty="0" smtClean="0"/>
              <a:t>A sorozat alakja:</a:t>
            </a:r>
            <a:br>
              <a:rPr lang="hu-HU" dirty="0" smtClean="0"/>
            </a:br>
            <a:endParaRPr lang="hu-HU" dirty="0" smtClean="0"/>
          </a:p>
          <a:p>
            <a:r>
              <a:rPr lang="hu-HU" dirty="0" smtClean="0"/>
              <a:t>Az együtthatók valamilyen P(x) irreducibilis polinomra:</a:t>
            </a:r>
            <a:br>
              <a:rPr lang="hu-HU" dirty="0" smtClean="0"/>
            </a:br>
            <a:endParaRPr lang="hu-HU" dirty="0" smtClean="0"/>
          </a:p>
          <a:p>
            <a:pPr marL="0" indent="0">
              <a:buNone/>
            </a:pP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149080"/>
            <a:ext cx="813435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869160"/>
            <a:ext cx="53244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40497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Véletlenszám generálás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következő négy sorozatból pontosan egy egyenletes eloszlású:</a:t>
            </a:r>
            <a:br>
              <a:rPr lang="hu-HU" dirty="0" smtClean="0"/>
            </a:br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r>
              <a:rPr lang="hu-HU" dirty="0" smtClean="0"/>
              <a:t>Kettő könnyen kizárható</a:t>
            </a:r>
            <a:endParaRPr lang="hu-H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92896"/>
            <a:ext cx="8401050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02124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Mátrixhatványozás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Legyen </a:t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sorozat társmátrixa. Számítsuk ki a                      hatványt (a mátrix méretében exponenciálisan magas!)</a:t>
            </a:r>
          </a:p>
          <a:p>
            <a:pPr marL="0" indent="0">
              <a:buNone/>
            </a:pPr>
            <a:r>
              <a:rPr lang="hu-HU" dirty="0" smtClean="0"/>
              <a:t>Ha az egységmátrixok kapjuk, akkor a sorozat periódushossza               és pontosan a másik sorozat lesz egyenletes eloszlású       </a:t>
            </a:r>
            <a:endParaRPr lang="hu-H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12776"/>
            <a:ext cx="4181475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573016"/>
            <a:ext cx="1589187" cy="320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483" y="4790793"/>
            <a:ext cx="1152128" cy="36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76320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449</TotalTime>
  <Words>360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Clarity</vt:lpstr>
      <vt:lpstr>Optimalizálás nemklasszikus architektúrákon</vt:lpstr>
      <vt:lpstr>Összefoglalás</vt:lpstr>
      <vt:lpstr>Nemklasszikus architektúrák</vt:lpstr>
      <vt:lpstr>FPGA</vt:lpstr>
      <vt:lpstr>Modulok létrehozása</vt:lpstr>
      <vt:lpstr>FPGA</vt:lpstr>
      <vt:lpstr>Véletlenszám generálás</vt:lpstr>
      <vt:lpstr>Véletlenszám generálás</vt:lpstr>
      <vt:lpstr>Mátrixhatványozás</vt:lpstr>
      <vt:lpstr>Mátrixhatványozás</vt:lpstr>
      <vt:lpstr>Mátrixhatványozás</vt:lpstr>
      <vt:lpstr>Polinom redukció</vt:lpstr>
      <vt:lpstr>Polinom redukció</vt:lpstr>
      <vt:lpstr>Célok</vt:lpstr>
      <vt:lpstr>Köszönöm a figyelmet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Optimalizálás nemklasszikus architektúrákon</dc:title>
  <dc:creator>Fejsze</dc:creator>
  <cp:lastModifiedBy>Fejsze</cp:lastModifiedBy>
  <cp:revision>42</cp:revision>
  <dcterms:created xsi:type="dcterms:W3CDTF">2013-04-03T13:11:31Z</dcterms:created>
  <dcterms:modified xsi:type="dcterms:W3CDTF">2013-04-03T20:56:17Z</dcterms:modified>
</cp:coreProperties>
</file>